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51" r:id="rId3"/>
    <p:sldId id="350" r:id="rId4"/>
    <p:sldId id="352" r:id="rId5"/>
    <p:sldId id="360" r:id="rId6"/>
    <p:sldId id="304" r:id="rId7"/>
    <p:sldId id="354" r:id="rId8"/>
    <p:sldId id="314" r:id="rId9"/>
    <p:sldId id="362" r:id="rId10"/>
    <p:sldId id="363" r:id="rId11"/>
    <p:sldId id="343" r:id="rId12"/>
    <p:sldId id="369" r:id="rId13"/>
    <p:sldId id="344" r:id="rId14"/>
    <p:sldId id="347" r:id="rId15"/>
    <p:sldId id="355" r:id="rId16"/>
    <p:sldId id="356" r:id="rId17"/>
    <p:sldId id="357" r:id="rId18"/>
    <p:sldId id="358" r:id="rId19"/>
    <p:sldId id="359" r:id="rId20"/>
    <p:sldId id="361" r:id="rId21"/>
    <p:sldId id="364" r:id="rId22"/>
    <p:sldId id="365" r:id="rId23"/>
    <p:sldId id="366" r:id="rId24"/>
    <p:sldId id="367" r:id="rId25"/>
    <p:sldId id="368" r:id="rId26"/>
    <p:sldId id="3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4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733D-ED1F-4117-A174-55B38AC27348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323FB-12FA-4117-8B27-6B23814B9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47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356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67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51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37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40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97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71D7-46F6-44B9-982C-99A73D9F3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AC438-AA97-465A-9128-EBD7015D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CA38-DDCC-4499-AABA-A352E85E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F98FF-91BF-471B-96F6-0A932DC5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9DC4-2961-4B4E-B067-F0376151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779A-E4E9-4BE3-B09C-5294DE6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4FB5E-1628-4C8C-A8D6-0FCD2A5A6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EBA5-91EA-4354-8511-868C5F3F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1AD7-7960-4EB4-973F-FD99EA23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71E2-289A-4904-A53A-966F5C78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4F222-C310-4D7B-A1AD-9FAAB9008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89120-FAAC-484A-9A37-F803B55F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E958F-6048-45F3-A25D-5B0357CD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F183-6E3F-4AC5-A7AC-1D9C4C1C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20B0-2814-4685-AFB0-8C10F9F1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B161-BFD1-484C-954C-2C52FB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81C9C-1E46-43DC-ACB0-9C690E75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5708B-EB53-4E83-9D5D-2F1C2471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AD5B-E22C-4ABC-AD9E-1D996462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84DB-3EA6-40C9-BDAB-017FDE7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2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F28-5C76-4EE6-9379-DDFF5532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F05A-7D5D-4CE4-809B-8BF23394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BBCD-4FD5-410A-9AC4-9FEFB381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34F4-764E-4B80-B359-6C97290A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5D2F-BC68-438E-A1EC-33154EA0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6E3D-0E2F-433A-A507-50500D73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2791-405D-4AD3-9F82-E829834A7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DD64-F630-4497-BD4E-B6268F72A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0384F-7934-4FB6-9C7C-0FB31E5D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F3A1-D384-49BC-851A-B4DF4B66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28CFD-76C7-40E2-B009-7ECB439E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B9B-F774-440F-87C6-5A7C53AB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5AF13-92FE-4EB2-8BBD-715ABE6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479E-3685-4D40-B891-71E9C992D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CF612-FA63-49AA-94F4-538F5E3E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01CE-9307-4B1E-A2BF-C4AFD98AA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820C5-267C-475D-8A15-E01DC7A2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5DCA4-8C95-474C-971D-71DAF13E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91A5F-CB5E-4160-A44C-9F02FE9B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E72A-1153-48EF-8CED-837CA4C1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8CF5F-8186-4056-81F9-39D79CD1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9A20D-E5F4-4310-8103-AB3758BF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B5DDB-4466-4498-A5DC-97514C20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5CDB8-CDF2-4D19-B20B-AC9354CD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9B847-AF4B-4B48-998E-9BE7E8C3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30F8-BE43-4691-A9AE-1C79B9CD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00-5511-44CB-9BBC-3A1396F9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BCE5-A0FC-48EE-880A-E8C6B017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D0B8-0752-4B60-AAF3-A34237E0C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C487-DDFE-4E12-94F5-9FC41278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7B40-12E0-4CF0-9A64-5FA70E98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14BB-EEFD-4159-9ABD-1FADFCAC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2E8-74BA-4EF7-A7EE-7FF0A1B4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BE7D7-B412-443F-B6C9-1AE52791D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8E7-070C-4841-9905-CD0D8115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DEDDE-157F-43B4-88AC-15DB367F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31E2D-D019-436F-AAA5-00AF6FCC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13428-E3E5-4BCD-B544-F87B34E3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18234-78F5-436A-B6E2-E0809186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0B98-D227-4413-8A67-568E26643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C947-26C4-4F62-9A40-F32344CF1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6785-3B43-48E4-BA3A-3C8A0B095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AA33-7BA3-443F-9C0D-431D69A5E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907EF0-6BC1-4A67-8726-8F8A712BDBEF}"/>
              </a:ext>
            </a:extLst>
          </p:cNvPr>
          <p:cNvSpPr txBox="1"/>
          <p:nvPr/>
        </p:nvSpPr>
        <p:spPr>
          <a:xfrm>
            <a:off x="938328" y="1355427"/>
            <a:ext cx="1012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Measuring the microbiome in industrial and academic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77568-3EFB-445D-A3C9-57D8026F6398}"/>
              </a:ext>
            </a:extLst>
          </p:cNvPr>
          <p:cNvSpPr txBox="1"/>
          <p:nvPr/>
        </p:nvSpPr>
        <p:spPr>
          <a:xfrm>
            <a:off x="2023589" y="3301326"/>
            <a:ext cx="74398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	    Anthony Fodor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Department of Bioinformatics and Genomics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	    UNC Charlotte</a:t>
            </a:r>
          </a:p>
        </p:txBody>
      </p:sp>
    </p:spTree>
    <p:extLst>
      <p:ext uri="{BB962C8B-B14F-4D97-AF65-F5344CB8AC3E}">
        <p14:creationId xmlns:p14="http://schemas.microsoft.com/office/powerpoint/2010/main" val="293052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5" y="280937"/>
            <a:ext cx="8642959" cy="66396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7692" y="50105"/>
            <a:ext cx="7237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Power analyses can be used to guide future studies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56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38203" y="-47497"/>
            <a:ext cx="834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metagenomics pipeline consists of many, sometimes difficult to justify, choices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8758" y="264820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38454" y="3061221"/>
            <a:ext cx="8313" cy="9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1281" y="2968567"/>
            <a:ext cx="57150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403" y="4071271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2493" y="4519908"/>
            <a:ext cx="8545" cy="100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38840" y="4420002"/>
            <a:ext cx="5445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798" y="5565588"/>
            <a:ext cx="15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410" y="1411195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56664" y="1776712"/>
            <a:ext cx="0" cy="102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6104" y="1757552"/>
            <a:ext cx="3935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95309" y="5978595"/>
            <a:ext cx="1" cy="70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1281" y="5945597"/>
            <a:ext cx="56957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95309" y="6828315"/>
            <a:ext cx="5814250" cy="1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09559" y="321835"/>
            <a:ext cx="0" cy="6516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60057" y="332515"/>
            <a:ext cx="35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72697" y="178134"/>
            <a:ext cx="348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93786" y="477568"/>
            <a:ext cx="46057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6682" y="91054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0194" y="369520"/>
            <a:ext cx="36279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311" y="504070"/>
            <a:ext cx="0" cy="101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6" y="697021"/>
            <a:ext cx="10851217" cy="328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21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6150" y="459434"/>
            <a:ext cx="9124760" cy="220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461743" y="492093"/>
            <a:ext cx="505785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lab is hiring: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Research Assistant Professor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Post-doctoral fellows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graduate students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Contact: 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afodor@uncc.edu</a:t>
            </a:r>
          </a:p>
        </p:txBody>
      </p:sp>
      <p:pic>
        <p:nvPicPr>
          <p:cNvPr id="1028" name="Picture 4" descr="Image result for charlotte">
            <a:extLst>
              <a:ext uri="{FF2B5EF4-FFF2-40B4-BE49-F238E27FC236}">
                <a16:creationId xmlns:a16="http://schemas.microsoft.com/office/drawing/2014/main" id="{571A9C1F-4B88-4022-A243-6812A5758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1" y="3848102"/>
            <a:ext cx="10580409" cy="254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0B8FF9-A3D1-4CE8-9771-608B4BD0DD52}"/>
              </a:ext>
            </a:extLst>
          </p:cNvPr>
          <p:cNvSpPr txBox="1"/>
          <p:nvPr/>
        </p:nvSpPr>
        <p:spPr>
          <a:xfrm>
            <a:off x="10548270" y="6588579"/>
            <a:ext cx="14462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Image: www.tierpoint.com</a:t>
            </a:r>
          </a:p>
        </p:txBody>
      </p:sp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99318" y="152401"/>
            <a:ext cx="17379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5638801"/>
            <a:ext cx="4251325" cy="88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06401" y="501255"/>
            <a:ext cx="1944763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Janelle </a:t>
            </a:r>
            <a:r>
              <a:rPr lang="en-US" sz="1400" dirty="0" smtClean="0">
                <a:latin typeface="Arial"/>
                <a:cs typeface="Arial"/>
              </a:rPr>
              <a:t>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smtClean="0">
                <a:latin typeface="Arial"/>
                <a:cs typeface="Arial"/>
              </a:rPr>
              <a:t>Ian Carroll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724401"/>
            <a:ext cx="2914651" cy="73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934072" y="493321"/>
            <a:ext cx="1587294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Roshonda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Barner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Ra’ad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Gharaibeh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Cynthia </a:t>
            </a:r>
            <a:r>
              <a:rPr lang="en-US" sz="1400" dirty="0" err="1">
                <a:latin typeface="Arial"/>
                <a:cs typeface="Arial"/>
              </a:rPr>
              <a:t>Gibas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Jon McCafferty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</a:t>
            </a:r>
            <a:r>
              <a:rPr lang="en-US" sz="1400" dirty="0" err="1">
                <a:latin typeface="Arial"/>
                <a:cs typeface="Arial"/>
              </a:rPr>
              <a:t>Sioda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Kathryn </a:t>
            </a:r>
            <a:r>
              <a:rPr lang="en-US" sz="1400" dirty="0" err="1">
                <a:latin typeface="Arial"/>
                <a:cs typeface="Arial"/>
              </a:rPr>
              <a:t>Winglee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92156" y="457200"/>
            <a:ext cx="1409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Christian </a:t>
            </a:r>
            <a:r>
              <a:rPr lang="en-US" sz="1400" dirty="0" err="1">
                <a:latin typeface="Arial"/>
                <a:cs typeface="Arial"/>
              </a:rPr>
              <a:t>Jobin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1" y="5105402"/>
            <a:ext cx="140470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800600"/>
            <a:ext cx="2057400" cy="146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4335" y="3352800"/>
            <a:ext cx="1219200" cy="145694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524000" y="2971802"/>
            <a:ext cx="149752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9737" y="2981189"/>
            <a:ext cx="142876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5496" y="3465279"/>
            <a:ext cx="850808" cy="11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39696" y="3312881"/>
            <a:ext cx="1295400" cy="1295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6463498" y="2981190"/>
            <a:ext cx="2345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3298" y="3312879"/>
            <a:ext cx="1189863" cy="1371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4634697" y="3005104"/>
            <a:ext cx="166584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63696" y="3312879"/>
            <a:ext cx="1836144" cy="12192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8292296" y="3005104"/>
            <a:ext cx="13692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1" y="1828800"/>
            <a:ext cx="904875" cy="109537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8001001" y="1447801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1" y="1752600"/>
            <a:ext cx="904875" cy="1095376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6068201" y="1444824"/>
            <a:ext cx="185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4787" y="1808045"/>
            <a:ext cx="1247775" cy="104225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427304" y="1464846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7213600" y="381000"/>
            <a:ext cx="3661067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USC</a:t>
            </a:r>
            <a:r>
              <a:rPr lang="en-US" sz="1400" dirty="0">
                <a:latin typeface="Arial"/>
                <a:cs typeface="Arial"/>
              </a:rPr>
              <a:t>		</a:t>
            </a:r>
            <a:r>
              <a:rPr lang="en-US" sz="140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Tanya L </a:t>
            </a:r>
            <a:r>
              <a:rPr lang="en-US" sz="1400" dirty="0" err="1">
                <a:latin typeface="Arial"/>
                <a:cs typeface="Arial"/>
              </a:rPr>
              <a:t>Alderete</a:t>
            </a:r>
            <a:r>
              <a:rPr lang="en-US" sz="1400" dirty="0">
                <a:latin typeface="Arial"/>
                <a:cs typeface="Arial"/>
              </a:rPr>
              <a:t>	Martha J. </a:t>
            </a:r>
            <a:r>
              <a:rPr lang="en-US" sz="1400" dirty="0" err="1">
                <a:latin typeface="Arial"/>
                <a:cs typeface="Arial"/>
              </a:rPr>
              <a:t>Shrubsole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Scott </a:t>
            </a:r>
            <a:r>
              <a:rPr lang="en-US" sz="1400" dirty="0" err="1">
                <a:latin typeface="Arial"/>
                <a:cs typeface="Arial"/>
              </a:rPr>
              <a:t>Kanoski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721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78" y="279401"/>
            <a:ext cx="5491023" cy="6418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513" y="505978"/>
            <a:ext cx="5709064" cy="837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5769342" y="1569582"/>
            <a:ext cx="564109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Initial analysis: 503 metadata variables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5041" y="1907784"/>
            <a:ext cx="0" cy="632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99200" y="2534085"/>
            <a:ext cx="33425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69 significant at 10% FDR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5337" y="3037213"/>
            <a:ext cx="45015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26 have analog in replication cohort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2373" y="3446398"/>
            <a:ext cx="61925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24 of these are significant 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(but effect sizes in replicate cohort drop to &lt;&lt; .01)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407" y="4713616"/>
            <a:ext cx="5370381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Power estimates suggests &gt; </a:t>
            </a:r>
            <a:r>
              <a:rPr lang="en-US" sz="213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1600 subjects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needed to power BMI study…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2385" y="6495476"/>
            <a:ext cx="7066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Gwen </a:t>
            </a:r>
            <a:r>
              <a:rPr lang="en-US" sz="1400" dirty="0" err="1"/>
              <a:t>Falony</a:t>
            </a:r>
            <a:r>
              <a:rPr lang="en-US" sz="1400" dirty="0"/>
              <a:t> et al. Population-level analysis of gut microbiome variation -</a:t>
            </a:r>
            <a:r>
              <a:rPr lang="en-US" sz="1400" i="1" dirty="0"/>
              <a:t>Science </a:t>
            </a:r>
            <a:r>
              <a:rPr lang="en-US" sz="1400" dirty="0"/>
              <a:t> 29 Apr 2016</a:t>
            </a:r>
            <a:r>
              <a:rPr lang="en-US" sz="2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1" y="-25400"/>
            <a:ext cx="1072588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Microbial community composition and gene content is poorly associated with healthy variation</a:t>
            </a:r>
          </a:p>
        </p:txBody>
      </p:sp>
    </p:spTree>
    <p:extLst>
      <p:ext uri="{BB962C8B-B14F-4D97-AF65-F5344CB8AC3E}">
        <p14:creationId xmlns:p14="http://schemas.microsoft.com/office/powerpoint/2010/main" val="1032326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727201" y="76200"/>
            <a:ext cx="1101344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Replicability </a:t>
            </a:r>
            <a:r>
              <a:rPr lang="en-US" sz="2667" dirty="0">
                <a:solidFill>
                  <a:srgbClr val="FF0000"/>
                </a:solidFill>
              </a:rPr>
              <a:t>across studies </a:t>
            </a:r>
            <a:r>
              <a:rPr lang="en-US" sz="2667" dirty="0"/>
              <a:t>appears especially poor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082040"/>
            <a:ext cx="1064260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5969001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Sze and </a:t>
            </a:r>
            <a:r>
              <a:rPr lang="en-US" sz="2400" dirty="0" err="1"/>
              <a:t>Schloss</a:t>
            </a:r>
            <a:r>
              <a:rPr lang="en-US" sz="2400" dirty="0"/>
              <a:t> - </a:t>
            </a:r>
            <a:r>
              <a:rPr lang="en-US" sz="2400" b="1" dirty="0"/>
              <a:t>Looking for a Signal in the Noise: Revisiting Obesity and the Microbiome</a:t>
            </a:r>
            <a:r>
              <a:rPr lang="en-US" sz="2400" dirty="0"/>
              <a:t>– </a:t>
            </a:r>
            <a:r>
              <a:rPr lang="en-US" sz="2400" dirty="0" err="1"/>
              <a:t>mbio</a:t>
            </a:r>
            <a:r>
              <a:rPr lang="en-US" sz="2400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452030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941AE2-0005-4AA1-906A-AC804C38D5A7}"/>
              </a:ext>
            </a:extLst>
          </p:cNvPr>
          <p:cNvSpPr txBox="1"/>
          <p:nvPr/>
        </p:nvSpPr>
        <p:spPr>
          <a:xfrm>
            <a:off x="381000" y="314960"/>
            <a:ext cx="11696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Small effect sizes are hard to tell from negative results at reasonable sample sizes…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086567-1098-45CB-A605-9D18DE36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67" y="904240"/>
            <a:ext cx="6508965" cy="5730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BFD3BE-4148-4216-A335-AE846B7BC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3828637"/>
            <a:ext cx="5011724" cy="1408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FDCF98-795C-4C29-9040-F7B924C5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5577494"/>
            <a:ext cx="6791960" cy="6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8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690" y="304800"/>
            <a:ext cx="4703310" cy="6328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3456" y="6633211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pic>
        <p:nvPicPr>
          <p:cNvPr id="4" name="Picture 3" descr="Nov-cover-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765810"/>
            <a:ext cx="3854577" cy="510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1" y="0"/>
            <a:ext cx="672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 human variability in the microbiome impact health and disease?</a:t>
            </a:r>
          </a:p>
        </p:txBody>
      </p:sp>
    </p:spTree>
    <p:extLst>
      <p:ext uri="{BB962C8B-B14F-4D97-AF65-F5344CB8AC3E}">
        <p14:creationId xmlns:p14="http://schemas.microsoft.com/office/powerpoint/2010/main" val="388513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14816" y="538619"/>
            <a:ext cx="43957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Consulting: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Salix Corporation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Second Genome</a:t>
            </a:r>
          </a:p>
        </p:txBody>
      </p:sp>
    </p:spTree>
    <p:extLst>
      <p:ext uri="{BB962C8B-B14F-4D97-AF65-F5344CB8AC3E}">
        <p14:creationId xmlns:p14="http://schemas.microsoft.com/office/powerpoint/2010/main" val="24559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02" y="897452"/>
            <a:ext cx="6298932" cy="4813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136" y="268680"/>
            <a:ext cx="12285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Within a pipeline, inference performed on WGS and 16S can produce very similar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562" y="897452"/>
            <a:ext cx="5260765" cy="1439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661" y="2666258"/>
            <a:ext cx="2662918" cy="361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223" y="2361458"/>
            <a:ext cx="1828800" cy="30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80863" y="302820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Supplementary table 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3270" y="3466096"/>
            <a:ext cx="4249753" cy="12453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3323" y="4922512"/>
            <a:ext cx="5129645" cy="15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3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491" y="558800"/>
            <a:ext cx="6990829" cy="5636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33020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Keku2.  In revision.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595880" y="167640"/>
            <a:ext cx="7448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95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34" y="504837"/>
            <a:ext cx="10880263" cy="50414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0181" y="-18788"/>
            <a:ext cx="9765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Rifaximin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reduces abdominal pain scores relative to placebo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425845" y="5475042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dvOT9b311414.B"/>
              </a:rPr>
              <a:t>Gastroenterology 2016;151:1113</a:t>
            </a:r>
            <a:r>
              <a:rPr lang="en-US" dirty="0">
                <a:solidFill>
                  <a:srgbClr val="000000"/>
                </a:solidFill>
                <a:latin typeface="AdvOT9b311414.B+20"/>
              </a:rPr>
              <a:t>–</a:t>
            </a:r>
            <a:r>
              <a:rPr lang="en-US" dirty="0">
                <a:solidFill>
                  <a:srgbClr val="000000"/>
                </a:solidFill>
                <a:latin typeface="AdvOT9b311414.B"/>
              </a:rPr>
              <a:t>1121</a:t>
            </a:r>
          </a:p>
          <a:p>
            <a:r>
              <a:rPr lang="en-US" sz="800" dirty="0">
                <a:solidFill>
                  <a:srgbClr val="FFFFFF"/>
                </a:solidFill>
                <a:latin typeface="AdvOT26268059.B"/>
              </a:rPr>
              <a:t>CLINICAL AT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53017" y="6269277"/>
            <a:ext cx="841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impact of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Rifaximin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on the microbial community?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333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2795038"/>
            <a:ext cx="5237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</a:rPr>
              <a:t>How reliable are our measurements?</a:t>
            </a:r>
            <a:endParaRPr 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1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E22BA-B997-4C86-859A-D671EBB1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474"/>
            <a:ext cx="12192000" cy="5035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5F1297-AA5F-4ACC-BE4F-BCF9930121CC}"/>
              </a:ext>
            </a:extLst>
          </p:cNvPr>
          <p:cNvSpPr txBox="1"/>
          <p:nvPr/>
        </p:nvSpPr>
        <p:spPr>
          <a:xfrm>
            <a:off x="685799" y="158268"/>
            <a:ext cx="1092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Within a pipeline, PCR and extraction steps can be highly replicable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06E8D3-8133-4E19-9FF1-5EB4FD2233ED}"/>
              </a:ext>
            </a:extLst>
          </p:cNvPr>
          <p:cNvSpPr/>
          <p:nvPr/>
        </p:nvSpPr>
        <p:spPr>
          <a:xfrm>
            <a:off x="392209" y="6123387"/>
            <a:ext cx="11562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Rifaximin Treatment is Associated With Small, Transient Decreases in Multiple Taxa in the Human Gut Microbial Community.  Fodor et al.  In </a:t>
            </a:r>
            <a:r>
              <a:rPr lang="en-US" dirty="0" smtClean="0"/>
              <a:t>press, </a:t>
            </a:r>
            <a:r>
              <a:rPr lang="en-US" dirty="0"/>
              <a:t>Gut Microbes</a:t>
            </a:r>
          </a:p>
        </p:txBody>
      </p:sp>
    </p:spTree>
    <p:extLst>
      <p:ext uri="{BB962C8B-B14F-4D97-AF65-F5344CB8AC3E}">
        <p14:creationId xmlns:p14="http://schemas.microsoft.com/office/powerpoint/2010/main" val="88901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80AFB2-43CE-4A20-A6CC-C3428EE8D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729" y="1042147"/>
            <a:ext cx="8630906" cy="5005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F3C542-1FA1-46D4-93E4-B462EA058E52}"/>
              </a:ext>
            </a:extLst>
          </p:cNvPr>
          <p:cNvSpPr txBox="1"/>
          <p:nvPr/>
        </p:nvSpPr>
        <p:spPr>
          <a:xfrm flipH="1">
            <a:off x="4288268" y="6119766"/>
            <a:ext cx="4459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Relative Abundance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4537F-D59D-4F9C-9C59-7598673FBF3A}"/>
              </a:ext>
            </a:extLst>
          </p:cNvPr>
          <p:cNvSpPr txBox="1"/>
          <p:nvPr/>
        </p:nvSpPr>
        <p:spPr>
          <a:xfrm rot="16200000" flipH="1">
            <a:off x="-1134071" y="2114757"/>
            <a:ext cx="4459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Correlation Coefficient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938F7-783F-4F0E-9868-81933C10AF03}"/>
              </a:ext>
            </a:extLst>
          </p:cNvPr>
          <p:cNvSpPr txBox="1"/>
          <p:nvPr/>
        </p:nvSpPr>
        <p:spPr>
          <a:xfrm flipH="1">
            <a:off x="1126671" y="124230"/>
            <a:ext cx="10289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Within a batch, reproducibility can be very high for non-rare taxa</a:t>
            </a:r>
          </a:p>
        </p:txBody>
      </p:sp>
      <p:sp>
        <p:nvSpPr>
          <p:cNvPr id="2" name="Rectangle 1"/>
          <p:cNvSpPr/>
          <p:nvPr/>
        </p:nvSpPr>
        <p:spPr>
          <a:xfrm>
            <a:off x="1463731" y="1672345"/>
            <a:ext cx="446805" cy="3745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93598" y="1630807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5517" y="2418638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60020" y="3224550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91015" y="4014967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8432" y="4818292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9248" y="5831866"/>
            <a:ext cx="7563173" cy="338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704014" y="5707896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09540" y="5705316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48644" y="5705313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9747" y="5689815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19844" y="5705313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02857" y="5702732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1966" y="5718227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19076" y="5718231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</p:txBody>
      </p:sp>
    </p:spTree>
    <p:extLst>
      <p:ext uri="{BB962C8B-B14F-4D97-AF65-F5344CB8AC3E}">
        <p14:creationId xmlns:p14="http://schemas.microsoft.com/office/powerpoint/2010/main" val="261279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36AEB-B073-E045-A99C-EF367FDAF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44" y="365760"/>
            <a:ext cx="11117558" cy="62543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182880" y="9144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Every analysis can be a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18403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6" y="697021"/>
            <a:ext cx="10851217" cy="32862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27929" y="641958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press, Gut Microbes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41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14" y="271462"/>
            <a:ext cx="10967148" cy="2140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451" y="3617373"/>
            <a:ext cx="2850549" cy="2433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48" y="2766605"/>
            <a:ext cx="9253743" cy="204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7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5" y="465053"/>
            <a:ext cx="12048329" cy="61886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25845" y="653348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dvOT9b311414.B"/>
              </a:rPr>
              <a:t>Gastroenterology 2016;151:1113</a:t>
            </a:r>
            <a:r>
              <a:rPr lang="en-US" dirty="0">
                <a:solidFill>
                  <a:srgbClr val="000000"/>
                </a:solidFill>
                <a:latin typeface="AdvOT9b311414.B+20"/>
              </a:rPr>
              <a:t>–</a:t>
            </a:r>
            <a:r>
              <a:rPr lang="en-US" dirty="0">
                <a:solidFill>
                  <a:srgbClr val="000000"/>
                </a:solidFill>
                <a:latin typeface="AdvOT9b311414.B"/>
              </a:rPr>
              <a:t>1121</a:t>
            </a:r>
          </a:p>
          <a:p>
            <a:r>
              <a:rPr lang="en-US" sz="800" dirty="0">
                <a:solidFill>
                  <a:srgbClr val="FFFFFF"/>
                </a:solidFill>
                <a:latin typeface="AdvOT26268059.B"/>
              </a:rPr>
              <a:t>CLINICAL 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145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61543B-3A14-47E5-BFA5-3C76EBF1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128"/>
            <a:ext cx="12192000" cy="5688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9A608-F1A9-439D-83C6-9BED83939880}"/>
              </a:ext>
            </a:extLst>
          </p:cNvPr>
          <p:cNvSpPr txBox="1"/>
          <p:nvPr/>
        </p:nvSpPr>
        <p:spPr>
          <a:xfrm>
            <a:off x="1995047" y="208837"/>
            <a:ext cx="7745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Batch effects can be pronounced in microbiome studies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A3D7C4-C0FC-473F-9620-33FDB33C0E67}"/>
              </a:ext>
            </a:extLst>
          </p:cNvPr>
          <p:cNvSpPr/>
          <p:nvPr/>
        </p:nvSpPr>
        <p:spPr>
          <a:xfrm>
            <a:off x="392209" y="6123387"/>
            <a:ext cx="11562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Rifaximin Treatment is Associated With Small, Transient Decreases in Multiple Taxa in the Human Gut Microbial Community.  Fodor et al.  In </a:t>
            </a:r>
            <a:r>
              <a:rPr lang="en-US" dirty="0" smtClean="0"/>
              <a:t>press</a:t>
            </a:r>
            <a:r>
              <a:rPr lang="en-US" dirty="0" smtClean="0"/>
              <a:t>, </a:t>
            </a:r>
            <a:r>
              <a:rPr lang="en-US" dirty="0"/>
              <a:t>Gut Microbes</a:t>
            </a:r>
          </a:p>
        </p:txBody>
      </p:sp>
    </p:spTree>
    <p:extLst>
      <p:ext uri="{BB962C8B-B14F-4D97-AF65-F5344CB8AC3E}">
        <p14:creationId xmlns:p14="http://schemas.microsoft.com/office/powerpoint/2010/main" val="86778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9CEB9-3AA3-45D1-9776-21BD1187C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" y="329968"/>
            <a:ext cx="7823200" cy="2575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5712EF-C854-44F6-8419-6A3068BC6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360" y="3429000"/>
            <a:ext cx="12192000" cy="176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3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C5F516-4142-4D47-B113-DC38DC77683A}"/>
              </a:ext>
            </a:extLst>
          </p:cNvPr>
          <p:cNvSpPr txBox="1"/>
          <p:nvPr/>
        </p:nvSpPr>
        <p:spPr>
          <a:xfrm>
            <a:off x="1554480" y="113152"/>
            <a:ext cx="8674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Inference can (hopefully) survive across batch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06D3A-A00F-4020-963F-84865EF1D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76" y="744602"/>
            <a:ext cx="7452986" cy="60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0" y="909100"/>
            <a:ext cx="11793253" cy="49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8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760</Words>
  <Application>Microsoft Office PowerPoint</Application>
  <PresentationFormat>Widescreen</PresentationFormat>
  <Paragraphs>163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AdvOT26268059.B</vt:lpstr>
      <vt:lpstr>AdvOT9b311414.B</vt:lpstr>
      <vt:lpstr>AdvOT9b311414.B+20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Fodor, Anthony</cp:lastModifiedBy>
  <cp:revision>154</cp:revision>
  <dcterms:created xsi:type="dcterms:W3CDTF">2018-02-08T19:54:19Z</dcterms:created>
  <dcterms:modified xsi:type="dcterms:W3CDTF">2018-05-14T15:15:07Z</dcterms:modified>
</cp:coreProperties>
</file>